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71" r:id="rId3"/>
    <p:sldId id="272" r:id="rId4"/>
    <p:sldId id="273" r:id="rId5"/>
    <p:sldId id="274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5017"/>
    <p:restoredTop sz="95903"/>
  </p:normalViewPr>
  <p:slideViewPr>
    <p:cSldViewPr snapToGrid="0" snapToObjects="1">
      <p:cViewPr varScale="1">
        <p:scale>
          <a:sx n="107" d="100"/>
          <a:sy n="107" d="100"/>
        </p:scale>
        <p:origin x="200" y="3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4E07A7-310B-0D41-93C1-11119C4937C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779975D-6319-4340-A594-4CB0DD61ADC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F8923F-6886-DE46-BA1B-5892D3BC95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A0FFF2-F882-D84B-8B0D-B75F1E1CDB3D}" type="datetimeFigureOut">
              <a:rPr lang="en-US" smtClean="0"/>
              <a:t>2/10/22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E19CD0-5A4E-8F4C-95DF-0583BE119E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8F09DB-DFBF-6C44-850F-6FF6AC4DC4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95370-A510-7141-A41C-D549D349BD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36478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100050-5082-1A4E-B07B-D2C46598B0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2D17607-ADE0-5543-A773-88E0690D1B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DE143D-AB70-A846-9AC1-09F86105F1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A0FFF2-F882-D84B-8B0D-B75F1E1CDB3D}" type="datetimeFigureOut">
              <a:rPr lang="en-US" smtClean="0"/>
              <a:t>2/10/22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6B4DD6-E25B-A544-9AAB-0A180AD375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A6F4B2-9E62-154C-906A-63E9759944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95370-A510-7141-A41C-D549D349BD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00776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B50007A-0649-8A43-AAA5-586918188A1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4B7551E-FBCD-1E4B-9937-108C5487792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904CFF-AA49-4F4B-8DA5-ADF2A2E761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A0FFF2-F882-D84B-8B0D-B75F1E1CDB3D}" type="datetimeFigureOut">
              <a:rPr lang="en-US" smtClean="0"/>
              <a:t>2/10/22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223E69-1C1B-FE4A-B335-6AC2CF3C11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C7556F-66ED-E342-AF18-5110329153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95370-A510-7141-A41C-D549D349BD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0155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32DFAA-146D-F449-A17C-B1170A35D1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77314C-2A70-6A49-A6C9-A5B1E884FE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2B23CA-8DA9-C249-84F5-D4AE4D150A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A0FFF2-F882-D84B-8B0D-B75F1E1CDB3D}" type="datetimeFigureOut">
              <a:rPr lang="en-US" smtClean="0"/>
              <a:t>2/10/22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5E0BFA-65AB-AF40-810F-5EA562BEB1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254349-81B5-1A4B-A6C7-FDB8FAFE8F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95370-A510-7141-A41C-D549D349BD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24882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C10613-E1B6-5E4F-A34D-017BA0EFA3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198A534-C83A-F648-A53D-17CCE7AC6D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CCA518-3788-D447-9C14-1AB0C13E9F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A0FFF2-F882-D84B-8B0D-B75F1E1CDB3D}" type="datetimeFigureOut">
              <a:rPr lang="en-US" smtClean="0"/>
              <a:t>2/10/22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09A167-6A57-6540-AA9B-B8390116BF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672FDF-8568-074A-9303-9EDDD0EE7A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95370-A510-7141-A41C-D549D349BD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50579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4093A9-1D0A-4D4F-9876-2FDFD2CB2B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CBD964-19FF-EA4C-BEF6-4ABAC677ED5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2B5B12F-9E13-574F-A371-281DE79C83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CD939E9-CC73-F640-9935-0DDF1C1BAA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A0FFF2-F882-D84B-8B0D-B75F1E1CDB3D}" type="datetimeFigureOut">
              <a:rPr lang="en-US" smtClean="0"/>
              <a:t>2/10/22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261C997-F74B-9F4E-B2D4-460BA7018D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B9E812B-0020-BF40-BD30-FE2D6B2BAC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95370-A510-7141-A41C-D549D349BD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08148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B24DD1-793F-9A4B-9229-4259AA3573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F078639-24BA-DA4D-BEC6-A3155FE761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0AF9F5B-DFE9-DC41-8A78-95DD555CB2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09779DB-9CCA-C140-B49C-47CB8AAB052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4CF5E3B-3396-4F41-9A8F-84F8DB5B24B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C15B49E-516C-AC4E-8927-CC3C41F18C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A0FFF2-F882-D84B-8B0D-B75F1E1CDB3D}" type="datetimeFigureOut">
              <a:rPr lang="en-US" smtClean="0"/>
              <a:t>2/10/22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50C41E2-FA87-AA46-9A60-A55A178B5B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54C9A33-6008-8D42-9425-2DA946AD29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95370-A510-7141-A41C-D549D349BD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41785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B5A5CE-3138-4A4E-8BC1-AEA3D3AD00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84DF522-D749-764B-A3EB-ABF906FFD9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A0FFF2-F882-D84B-8B0D-B75F1E1CDB3D}" type="datetimeFigureOut">
              <a:rPr lang="en-US" smtClean="0"/>
              <a:t>2/10/22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6EFB24D-A1BA-5940-852E-E3C2998320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F22B0A5-F0D3-B24E-BED4-1DE0ACD5E0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95370-A510-7141-A41C-D549D349BD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07030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1126A11-2389-D146-9F00-38EDACE055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A0FFF2-F882-D84B-8B0D-B75F1E1CDB3D}" type="datetimeFigureOut">
              <a:rPr lang="en-US" smtClean="0"/>
              <a:t>2/10/22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4F512ED-2123-BC49-84A9-4F29836217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FC77882-E92A-3A4D-B49C-3459562589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95370-A510-7141-A41C-D549D349BD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3377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2152D1-3AE0-EA49-8FAE-E9D45E4E4C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743EF7-0F69-8549-94D7-84D7AED0C4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F1F9C3A-743A-BC4E-85C3-73F52594D1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B616F35-7FB1-8A44-8664-089317C65B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A0FFF2-F882-D84B-8B0D-B75F1E1CDB3D}" type="datetimeFigureOut">
              <a:rPr lang="en-US" smtClean="0"/>
              <a:t>2/10/22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0A6ED7F-58BA-3240-B3B1-8A1605378D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A786732-578A-FC41-A6CC-A6EF46005B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95370-A510-7141-A41C-D549D349BD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59313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11BD7F-2A9D-5B49-99FB-2FCCF2F9A1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80144FB-A348-7349-B46B-015AD3C155D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D177C41-3E7D-B246-BFFE-D3E2CC5C970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12EA025-1348-944D-A168-7F41DC2817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A0FFF2-F882-D84B-8B0D-B75F1E1CDB3D}" type="datetimeFigureOut">
              <a:rPr lang="en-US" smtClean="0"/>
              <a:t>2/10/22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17C70DF-F3B8-4840-907F-30D475E7E3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BA7C276-FD79-664C-91B5-6CCDF98519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95370-A510-7141-A41C-D549D349BD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47781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0C7347A-B32A-7840-A309-14F0C3C470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54E24FA-3324-FC46-BFAA-8B43696D85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4C5ED0-AC5C-0846-8FCA-F911D56D58F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A0FFF2-F882-D84B-8B0D-B75F1E1CDB3D}" type="datetimeFigureOut">
              <a:rPr lang="en-US" smtClean="0"/>
              <a:t>2/10/22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D7C8B3-0F69-484B-8051-7BFB932F61A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9B085A-7E95-7A4A-BF38-540262DCA74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195370-A510-7141-A41C-D549D349BD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52047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0"/>
            <a:ext cx="1725930" cy="1015663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6000" dirty="0">
                <a:latin typeface="Bernard MT Condensed"/>
                <a:cs typeface="Bernard MT Condensed"/>
              </a:rPr>
              <a:t>10.3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0" y="5842105"/>
            <a:ext cx="12192000" cy="1015663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6000" dirty="0">
                <a:latin typeface="Bernard MT Condensed"/>
                <a:cs typeface="Bernard MT Condensed"/>
              </a:rPr>
              <a:t>Corruption Plagues the Nation </a:t>
            </a:r>
          </a:p>
        </p:txBody>
      </p:sp>
    </p:spTree>
    <p:extLst>
      <p:ext uri="{BB962C8B-B14F-4D97-AF65-F5344CB8AC3E}">
        <p14:creationId xmlns:p14="http://schemas.microsoft.com/office/powerpoint/2010/main" val="1847510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Background pattern&#10;&#10;Description automatically generated">
            <a:extLst>
              <a:ext uri="{FF2B5EF4-FFF2-40B4-BE49-F238E27FC236}">
                <a16:creationId xmlns:a16="http://schemas.microsoft.com/office/drawing/2014/main" id="{370D95B4-4D78-FC4D-AA9E-8A7AFD36683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" r="50194"/>
          <a:stretch/>
        </p:blipFill>
        <p:spPr>
          <a:xfrm>
            <a:off x="4758" y="0"/>
            <a:ext cx="12187242" cy="68580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-1" y="0"/>
            <a:ext cx="6991109" cy="784830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500" b="1" dirty="0">
                <a:solidFill>
                  <a:srgbClr val="000000"/>
                </a:solidFill>
                <a:latin typeface="Times New Roman"/>
                <a:cs typeface="Times New Roman"/>
              </a:rPr>
              <a:t>President Grant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A860D09-1A5F-3942-93BB-7DF0062A34D1}"/>
              </a:ext>
            </a:extLst>
          </p:cNvPr>
          <p:cNvSpPr txBox="1"/>
          <p:nvPr/>
        </p:nvSpPr>
        <p:spPr>
          <a:xfrm>
            <a:off x="0" y="1044537"/>
            <a:ext cx="6991108" cy="861774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en-US" sz="25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Ulysses S. Grant </a:t>
            </a:r>
            <a:r>
              <a:rPr lang="en-US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was a civil war hero that easily 	took the office of President… 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C2E2709-1068-EF4E-91AC-DAB760B669CA}"/>
              </a:ext>
            </a:extLst>
          </p:cNvPr>
          <p:cNvSpPr txBox="1"/>
          <p:nvPr/>
        </p:nvSpPr>
        <p:spPr>
          <a:xfrm>
            <a:off x="-1" y="2216420"/>
            <a:ext cx="6991108" cy="861774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en-US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 but he often gave power to untrustworthy 	friends that used power for profit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BC6EB0B-71F1-A441-988B-9E8C44912EEF}"/>
              </a:ext>
            </a:extLst>
          </p:cNvPr>
          <p:cNvSpPr txBox="1"/>
          <p:nvPr/>
        </p:nvSpPr>
        <p:spPr>
          <a:xfrm>
            <a:off x="4299594" y="3337901"/>
            <a:ext cx="7887648" cy="861774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en-US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Many republicans would split from the party to create 	the Liberal Republican Party 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7FBEC12-7C00-C54F-B761-FEAF0E678E89}"/>
              </a:ext>
            </a:extLst>
          </p:cNvPr>
          <p:cNvSpPr txBox="1"/>
          <p:nvPr/>
        </p:nvSpPr>
        <p:spPr>
          <a:xfrm>
            <a:off x="4309110" y="4382438"/>
            <a:ext cx="7887648" cy="861774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en-US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But soon the American public sensed corruption in 	politics</a:t>
            </a:r>
            <a:endParaRPr lang="en-US" sz="2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1975DAF-A6C8-2F45-959A-AE838319053C}"/>
              </a:ext>
            </a:extLst>
          </p:cNvPr>
          <p:cNvSpPr txBox="1"/>
          <p:nvPr/>
        </p:nvSpPr>
        <p:spPr>
          <a:xfrm>
            <a:off x="4306731" y="5589899"/>
            <a:ext cx="7887648" cy="861774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en-US" sz="25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William “Boss” Tweed- </a:t>
            </a:r>
            <a:r>
              <a:rPr lang="en-US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Senator would would plunder 	millions of dollars from New York</a:t>
            </a:r>
            <a:endParaRPr lang="en-US" sz="2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94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3" grpId="0" animBg="1"/>
      <p:bldP spid="13" grpId="0" animBg="1"/>
      <p:bldP spid="1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Background pattern&#10;&#10;Description automatically generated">
            <a:extLst>
              <a:ext uri="{FF2B5EF4-FFF2-40B4-BE49-F238E27FC236}">
                <a16:creationId xmlns:a16="http://schemas.microsoft.com/office/drawing/2014/main" id="{370D95B4-4D78-FC4D-AA9E-8A7AFD36683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" r="50194"/>
          <a:stretch/>
        </p:blipFill>
        <p:spPr>
          <a:xfrm>
            <a:off x="4758" y="0"/>
            <a:ext cx="12187242" cy="68580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4636690" y="0"/>
            <a:ext cx="7550552" cy="861774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5000" b="1" dirty="0">
                <a:solidFill>
                  <a:srgbClr val="000000"/>
                </a:solidFill>
                <a:latin typeface="Times New Roman"/>
                <a:cs typeface="Times New Roman"/>
              </a:rPr>
              <a:t>Political Machines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A860D09-1A5F-3942-93BB-7DF0062A34D1}"/>
              </a:ext>
            </a:extLst>
          </p:cNvPr>
          <p:cNvSpPr txBox="1"/>
          <p:nvPr/>
        </p:nvSpPr>
        <p:spPr>
          <a:xfrm>
            <a:off x="4636690" y="996860"/>
            <a:ext cx="7550552" cy="861774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en-US" sz="25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Spoil System- </a:t>
            </a:r>
            <a:r>
              <a:rPr lang="en-US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idea were politicians awarded 	government jobs to loyal party workers 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C2E2709-1068-EF4E-91AC-DAB760B669CA}"/>
              </a:ext>
            </a:extLst>
          </p:cNvPr>
          <p:cNvSpPr txBox="1"/>
          <p:nvPr/>
        </p:nvSpPr>
        <p:spPr>
          <a:xfrm>
            <a:off x="4636690" y="2200273"/>
            <a:ext cx="7550552" cy="1246495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en-US" sz="25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Political Machines- </a:t>
            </a:r>
            <a:r>
              <a:rPr lang="en-US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political party organization that 	wins voter loyalty &amp; guarantees power to a 	small group of leaders 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BC6EB0B-71F1-A441-988B-9E8C44912EEF}"/>
              </a:ext>
            </a:extLst>
          </p:cNvPr>
          <p:cNvSpPr txBox="1"/>
          <p:nvPr/>
        </p:nvSpPr>
        <p:spPr>
          <a:xfrm>
            <a:off x="4758" y="4232402"/>
            <a:ext cx="7379022" cy="1246495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en-US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Those in charge would often give jobs &amp; gifts in a 	spoil system to loyal supporters in exchange 	for power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7FBEC12-7C00-C54F-B761-FEAF0E678E89}"/>
              </a:ext>
            </a:extLst>
          </p:cNvPr>
          <p:cNvSpPr txBox="1"/>
          <p:nvPr/>
        </p:nvSpPr>
        <p:spPr>
          <a:xfrm>
            <a:off x="-4758" y="5609310"/>
            <a:ext cx="7388538" cy="861774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en-US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Political cartoons would help shed light on illegal &amp; 	corrupt activities in the U.S. </a:t>
            </a:r>
          </a:p>
        </p:txBody>
      </p:sp>
    </p:spTree>
    <p:extLst>
      <p:ext uri="{BB962C8B-B14F-4D97-AF65-F5344CB8AC3E}">
        <p14:creationId xmlns:p14="http://schemas.microsoft.com/office/powerpoint/2010/main" val="26312891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3" grpId="0" animBg="1"/>
      <p:bldP spid="13" grpId="0" animBg="1"/>
      <p:bldP spid="1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Background pattern&#10;&#10;Description automatically generated">
            <a:extLst>
              <a:ext uri="{FF2B5EF4-FFF2-40B4-BE49-F238E27FC236}">
                <a16:creationId xmlns:a16="http://schemas.microsoft.com/office/drawing/2014/main" id="{370D95B4-4D78-FC4D-AA9E-8A7AFD36683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" r="50194"/>
          <a:stretch/>
        </p:blipFill>
        <p:spPr>
          <a:xfrm>
            <a:off x="4758" y="0"/>
            <a:ext cx="12187242" cy="68580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-1" y="0"/>
            <a:ext cx="6991109" cy="784830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500" b="1" dirty="0">
                <a:solidFill>
                  <a:schemeClr val="accent1"/>
                </a:solidFill>
                <a:latin typeface="Times New Roman"/>
                <a:cs typeface="Times New Roman"/>
              </a:rPr>
              <a:t>Civil Service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A860D09-1A5F-3942-93BB-7DF0062A34D1}"/>
              </a:ext>
            </a:extLst>
          </p:cNvPr>
          <p:cNvSpPr txBox="1"/>
          <p:nvPr/>
        </p:nvSpPr>
        <p:spPr>
          <a:xfrm>
            <a:off x="0" y="1044537"/>
            <a:ext cx="6991108" cy="861774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en-US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System that includes federal jobs in the executive 	branch.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C2E2709-1068-EF4E-91AC-DAB760B669CA}"/>
              </a:ext>
            </a:extLst>
          </p:cNvPr>
          <p:cNvSpPr txBox="1"/>
          <p:nvPr/>
        </p:nvSpPr>
        <p:spPr>
          <a:xfrm>
            <a:off x="-1" y="2216420"/>
            <a:ext cx="6991108" cy="861774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en-US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Many politicians would use this to try &amp; reform 	the spoils system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BC6EB0B-71F1-A441-988B-9E8C44912EEF}"/>
              </a:ext>
            </a:extLst>
          </p:cNvPr>
          <p:cNvSpPr txBox="1"/>
          <p:nvPr/>
        </p:nvSpPr>
        <p:spPr>
          <a:xfrm>
            <a:off x="4309111" y="4048119"/>
            <a:ext cx="7887648" cy="1246495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en-US" sz="25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Pendleton Civil Service Act- </a:t>
            </a:r>
            <a:r>
              <a:rPr lang="en-US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Created a Civil Service 	Commission that required an exam for a job to 	reduce the spoil system</a:t>
            </a:r>
          </a:p>
        </p:txBody>
      </p:sp>
    </p:spTree>
    <p:extLst>
      <p:ext uri="{BB962C8B-B14F-4D97-AF65-F5344CB8AC3E}">
        <p14:creationId xmlns:p14="http://schemas.microsoft.com/office/powerpoint/2010/main" val="42523801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3" grpId="0" animBg="1"/>
      <p:bldP spid="13" grpId="0" animBg="1"/>
      <p:bldP spid="1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Background pattern&#10;&#10;Description automatically generated">
            <a:extLst>
              <a:ext uri="{FF2B5EF4-FFF2-40B4-BE49-F238E27FC236}">
                <a16:creationId xmlns:a16="http://schemas.microsoft.com/office/drawing/2014/main" id="{370D95B4-4D78-FC4D-AA9E-8A7AFD36683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" r="50194"/>
          <a:stretch/>
        </p:blipFill>
        <p:spPr>
          <a:xfrm>
            <a:off x="4758" y="0"/>
            <a:ext cx="12187242" cy="68580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4636690" y="0"/>
            <a:ext cx="7550552" cy="861774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5000" b="1" dirty="0">
                <a:solidFill>
                  <a:srgbClr val="000000"/>
                </a:solidFill>
                <a:latin typeface="Times New Roman"/>
                <a:cs typeface="Times New Roman"/>
              </a:rPr>
              <a:t>Economic Policy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A860D09-1A5F-3942-93BB-7DF0062A34D1}"/>
              </a:ext>
            </a:extLst>
          </p:cNvPr>
          <p:cNvSpPr txBox="1"/>
          <p:nvPr/>
        </p:nvSpPr>
        <p:spPr>
          <a:xfrm>
            <a:off x="4636690" y="996860"/>
            <a:ext cx="7550552" cy="861774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en-US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Panic of 1873 caused financial hardship as jobs &amp; 	banks failed.  People looked to fix this. 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C2E2709-1068-EF4E-91AC-DAB760B669CA}"/>
              </a:ext>
            </a:extLst>
          </p:cNvPr>
          <p:cNvSpPr txBox="1"/>
          <p:nvPr/>
        </p:nvSpPr>
        <p:spPr>
          <a:xfrm>
            <a:off x="4636690" y="2200273"/>
            <a:ext cx="7550552" cy="861774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en-US" sz="25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Gold Standard- </a:t>
            </a:r>
            <a:r>
              <a:rPr lang="en-US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government uses gold as the basis 	of nation’s currency &amp; created paper money 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BC6EB0B-71F1-A441-988B-9E8C44912EEF}"/>
              </a:ext>
            </a:extLst>
          </p:cNvPr>
          <p:cNvSpPr txBox="1"/>
          <p:nvPr/>
        </p:nvSpPr>
        <p:spPr>
          <a:xfrm>
            <a:off x="4758" y="4232402"/>
            <a:ext cx="7379022" cy="861774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en-US" sz="25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Fiat money- </a:t>
            </a:r>
            <a:r>
              <a:rPr lang="en-US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money not backed by gold or silver.  	Greenbacks were an example of this 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7FBEC12-7C00-C54F-B761-FEAF0E678E89}"/>
              </a:ext>
            </a:extLst>
          </p:cNvPr>
          <p:cNvSpPr txBox="1"/>
          <p:nvPr/>
        </p:nvSpPr>
        <p:spPr>
          <a:xfrm>
            <a:off x="-4758" y="5573435"/>
            <a:ext cx="7388538" cy="1246495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en-US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Most of the world would favor the gold standard 	because it discouraged inflation &amp; made the 	dollar worth more </a:t>
            </a:r>
          </a:p>
        </p:txBody>
      </p:sp>
    </p:spTree>
    <p:extLst>
      <p:ext uri="{BB962C8B-B14F-4D97-AF65-F5344CB8AC3E}">
        <p14:creationId xmlns:p14="http://schemas.microsoft.com/office/powerpoint/2010/main" val="28744122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3" grpId="0" animBg="1"/>
      <p:bldP spid="13" grpId="0" animBg="1"/>
      <p:bldP spid="14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125</TotalTime>
  <Words>283</Words>
  <Application>Microsoft Macintosh PowerPoint</Application>
  <PresentationFormat>Widescreen</PresentationFormat>
  <Paragraphs>22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Bernard MT Condensed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Andrew Halsey</dc:creator>
  <cp:lastModifiedBy>Andrew Halsey</cp:lastModifiedBy>
  <cp:revision>11</cp:revision>
  <dcterms:created xsi:type="dcterms:W3CDTF">2021-09-12T21:48:59Z</dcterms:created>
  <dcterms:modified xsi:type="dcterms:W3CDTF">2022-02-10T14:32:06Z</dcterms:modified>
</cp:coreProperties>
</file>